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90" r:id="rId1"/>
  </p:sldMasterIdLst>
  <p:sldIdLst>
    <p:sldId id="256" r:id="rId2"/>
    <p:sldId id="257" r:id="rId3"/>
    <p:sldId id="258" r:id="rId4"/>
    <p:sldId id="259" r:id="rId5"/>
    <p:sldId id="260" r:id="rId6"/>
    <p:sldId id="261" r:id="rId7"/>
    <p:sldId id="266" r:id="rId8"/>
    <p:sldId id="268" r:id="rId9"/>
    <p:sldId id="269" r:id="rId10"/>
    <p:sldId id="262" r:id="rId11"/>
    <p:sldId id="263" r:id="rId12"/>
    <p:sldId id="264" r:id="rId13"/>
    <p:sldId id="265" r:id="rId14"/>
    <p:sldId id="272" r:id="rId15"/>
    <p:sldId id="270" r:id="rId16"/>
    <p:sldId id="267" r:id="rId17"/>
    <p:sldId id="273" r:id="rId18"/>
    <p:sldId id="275" r:id="rId19"/>
    <p:sldId id="277" r:id="rId20"/>
    <p:sldId id="276"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67"/>
  </p:normalViewPr>
  <p:slideViewPr>
    <p:cSldViewPr snapToGrid="0" snapToObjects="1">
      <p:cViewPr>
        <p:scale>
          <a:sx n="77" d="100"/>
          <a:sy n="77" d="100"/>
        </p:scale>
        <p:origin x="14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6C1CA9EF-95A0-E648-8FCA-726B3C7DEC3D}" type="datetimeFigureOut">
              <a:rPr lang="es-MX" smtClean="0"/>
              <a:t>16/04/22</a:t>
            </a:fld>
            <a:endParaRPr lang="es-MX"/>
          </a:p>
        </p:txBody>
      </p:sp>
      <p:sp>
        <p:nvSpPr>
          <p:cNvPr id="5" name="Footer Placeholder 4"/>
          <p:cNvSpPr>
            <a:spLocks noGrp="1"/>
          </p:cNvSpPr>
          <p:nvPr>
            <p:ph type="ftr" sz="quarter" idx="11"/>
          </p:nvPr>
        </p:nvSpPr>
        <p:spPr>
          <a:xfrm>
            <a:off x="2416500" y="329307"/>
            <a:ext cx="4973915" cy="309201"/>
          </a:xfrm>
        </p:spPr>
        <p:txBody>
          <a:bodyPr/>
          <a:lstStyle/>
          <a:p>
            <a:endParaRPr lang="es-MX"/>
          </a:p>
        </p:txBody>
      </p:sp>
      <p:sp>
        <p:nvSpPr>
          <p:cNvPr id="6" name="Slide Number Placeholder 5"/>
          <p:cNvSpPr>
            <a:spLocks noGrp="1"/>
          </p:cNvSpPr>
          <p:nvPr>
            <p:ph type="sldNum" sz="quarter" idx="12"/>
          </p:nvPr>
        </p:nvSpPr>
        <p:spPr>
          <a:xfrm>
            <a:off x="1437664" y="798973"/>
            <a:ext cx="811019" cy="503578"/>
          </a:xfrm>
        </p:spPr>
        <p:txBody>
          <a:bodyPr/>
          <a:lstStyle/>
          <a:p>
            <a:fld id="{6D91AF0F-958B-6147-A8BE-71A3911927F0}" type="slidenum">
              <a:rPr lang="es-MX" smtClean="0"/>
              <a:t>‹Nº›</a:t>
            </a:fld>
            <a:endParaRPr lang="es-MX"/>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85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6C1CA9EF-95A0-E648-8FCA-726B3C7DEC3D}" type="datetimeFigureOut">
              <a:rPr lang="es-MX" smtClean="0"/>
              <a:t>16/04/22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D91AF0F-958B-6147-A8BE-71A3911927F0}" type="slidenum">
              <a:rPr lang="es-MX" smtClean="0"/>
              <a:t>‹Nº›</a:t>
            </a:fld>
            <a:endParaRPr lang="es-MX"/>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412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6C1CA9EF-95A0-E648-8FCA-726B3C7DEC3D}" type="datetimeFigureOut">
              <a:rPr lang="es-MX" smtClean="0"/>
              <a:t>16/04/22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D91AF0F-958B-6147-A8BE-71A3911927F0}" type="slidenum">
              <a:rPr lang="es-MX" smtClean="0"/>
              <a:t>‹Nº›</a:t>
            </a:fld>
            <a:endParaRPr lang="es-MX"/>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681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6C1CA9EF-95A0-E648-8FCA-726B3C7DEC3D}" type="datetimeFigureOut">
              <a:rPr lang="es-MX" smtClean="0"/>
              <a:t>16/04/22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D91AF0F-958B-6147-A8BE-71A3911927F0}" type="slidenum">
              <a:rPr lang="es-MX" smtClean="0"/>
              <a:t>‹Nº›</a:t>
            </a:fld>
            <a:endParaRPr lang="es-MX"/>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108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6C1CA9EF-95A0-E648-8FCA-726B3C7DEC3D}" type="datetimeFigureOut">
              <a:rPr lang="es-MX" smtClean="0"/>
              <a:t>16/04/22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D91AF0F-958B-6147-A8BE-71A3911927F0}" type="slidenum">
              <a:rPr lang="es-MX" smtClean="0"/>
              <a:t>‹Nº›</a:t>
            </a:fld>
            <a:endParaRPr lang="es-MX"/>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8952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6C1CA9EF-95A0-E648-8FCA-726B3C7DEC3D}" type="datetimeFigureOut">
              <a:rPr lang="es-MX" smtClean="0"/>
              <a:t>16/04/22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D91AF0F-958B-6147-A8BE-71A3911927F0}" type="slidenum">
              <a:rPr lang="es-MX" smtClean="0"/>
              <a:t>‹Nº›</a:t>
            </a:fld>
            <a:endParaRPr lang="es-MX"/>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837923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6C1CA9EF-95A0-E648-8FCA-726B3C7DEC3D}" type="datetimeFigureOut">
              <a:rPr lang="es-MX" smtClean="0"/>
              <a:t>16/04/22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D91AF0F-958B-6147-A8BE-71A3911927F0}" type="slidenum">
              <a:rPr lang="es-MX" smtClean="0"/>
              <a:t>‹Nº›</a:t>
            </a:fld>
            <a:endParaRPr lang="es-MX"/>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39587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6C1CA9EF-95A0-E648-8FCA-726B3C7DEC3D}" type="datetimeFigureOut">
              <a:rPr lang="es-MX" smtClean="0"/>
              <a:t>16/04/22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D91AF0F-958B-6147-A8BE-71A3911927F0}" type="slidenum">
              <a:rPr lang="es-MX" smtClean="0"/>
              <a:t>‹Nº›</a:t>
            </a:fld>
            <a:endParaRPr lang="es-MX"/>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022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CA9EF-95A0-E648-8FCA-726B3C7DEC3D}" type="datetimeFigureOut">
              <a:rPr lang="es-MX" smtClean="0"/>
              <a:t>16/04/22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D91AF0F-958B-6147-A8BE-71A3911927F0}" type="slidenum">
              <a:rPr lang="es-MX" smtClean="0"/>
              <a:t>‹Nº›</a:t>
            </a:fld>
            <a:endParaRPr lang="es-MX"/>
          </a:p>
        </p:txBody>
      </p:sp>
    </p:spTree>
    <p:extLst>
      <p:ext uri="{BB962C8B-B14F-4D97-AF65-F5344CB8AC3E}">
        <p14:creationId xmlns:p14="http://schemas.microsoft.com/office/powerpoint/2010/main" val="139655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6C1CA9EF-95A0-E648-8FCA-726B3C7DEC3D}" type="datetimeFigureOut">
              <a:rPr lang="es-MX" smtClean="0"/>
              <a:t>16/04/22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D91AF0F-958B-6147-A8BE-71A3911927F0}" type="slidenum">
              <a:rPr lang="es-MX" smtClean="0"/>
              <a:t>‹Nº›</a:t>
            </a:fld>
            <a:endParaRPr lang="es-MX"/>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66941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C1CA9EF-95A0-E648-8FCA-726B3C7DEC3D}" type="datetimeFigureOut">
              <a:rPr lang="es-MX" smtClean="0"/>
              <a:t>16/04/22</a:t>
            </a:fld>
            <a:endParaRPr lang="es-MX"/>
          </a:p>
        </p:txBody>
      </p:sp>
      <p:sp>
        <p:nvSpPr>
          <p:cNvPr id="6" name="Footer Placeholder 5"/>
          <p:cNvSpPr>
            <a:spLocks noGrp="1"/>
          </p:cNvSpPr>
          <p:nvPr>
            <p:ph type="ftr" sz="quarter" idx="11"/>
          </p:nvPr>
        </p:nvSpPr>
        <p:spPr>
          <a:xfrm>
            <a:off x="1447382" y="318640"/>
            <a:ext cx="5541004" cy="320931"/>
          </a:xfrm>
        </p:spPr>
        <p:txBody>
          <a:bodyPr/>
          <a:lstStyle/>
          <a:p>
            <a:endParaRPr lang="es-MX"/>
          </a:p>
        </p:txBody>
      </p:sp>
      <p:sp>
        <p:nvSpPr>
          <p:cNvPr id="7" name="Slide Number Placeholder 6"/>
          <p:cNvSpPr>
            <a:spLocks noGrp="1"/>
          </p:cNvSpPr>
          <p:nvPr>
            <p:ph type="sldNum" sz="quarter" idx="12"/>
          </p:nvPr>
        </p:nvSpPr>
        <p:spPr/>
        <p:txBody>
          <a:bodyPr/>
          <a:lstStyle/>
          <a:p>
            <a:fld id="{6D91AF0F-958B-6147-A8BE-71A3911927F0}" type="slidenum">
              <a:rPr lang="es-MX" smtClean="0"/>
              <a:t>‹Nº›</a:t>
            </a:fld>
            <a:endParaRPr lang="es-MX"/>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415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C1CA9EF-95A0-E648-8FCA-726B3C7DEC3D}" type="datetimeFigureOut">
              <a:rPr lang="es-MX" smtClean="0"/>
              <a:t>16/04/22</a:t>
            </a:fld>
            <a:endParaRPr lang="es-MX"/>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91AF0F-958B-6147-A8BE-71A3911927F0}" type="slidenum">
              <a:rPr lang="es-MX" smtClean="0"/>
              <a:t>‹Nº›</a:t>
            </a:fld>
            <a:endParaRPr lang="es-MX"/>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337332"/>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mpareyourcountry.org/tax-revenues-global" TargetMode="External"/><Relationship Id="rId2" Type="http://schemas.openxmlformats.org/officeDocument/2006/relationships/hyperlink" Target="https://www.oecd.org/tax/tax-policy/estadisticas-tributarias-america-latina-caribe-mexico.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economipedia.com/definiciones/erario.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DB1AC2-083F-0A4B-9318-DC4A259BE56E}"/>
              </a:ext>
            </a:extLst>
          </p:cNvPr>
          <p:cNvSpPr>
            <a:spLocks noGrp="1"/>
          </p:cNvSpPr>
          <p:nvPr>
            <p:ph type="ctrTitle"/>
          </p:nvPr>
        </p:nvSpPr>
        <p:spPr/>
        <p:txBody>
          <a:bodyPr/>
          <a:lstStyle/>
          <a:p>
            <a:r>
              <a:rPr lang="es-MX" dirty="0"/>
              <a:t>El Fisco y los impuestos</a:t>
            </a:r>
          </a:p>
        </p:txBody>
      </p:sp>
      <p:sp>
        <p:nvSpPr>
          <p:cNvPr id="3" name="Subtítulo 2">
            <a:extLst>
              <a:ext uri="{FF2B5EF4-FFF2-40B4-BE49-F238E27FC236}">
                <a16:creationId xmlns:a16="http://schemas.microsoft.com/office/drawing/2014/main" id="{E3D070DD-5572-C141-BECF-8E310DFA8A17}"/>
              </a:ext>
            </a:extLst>
          </p:cNvPr>
          <p:cNvSpPr>
            <a:spLocks noGrp="1"/>
          </p:cNvSpPr>
          <p:nvPr>
            <p:ph type="subTitle" idx="1"/>
          </p:nvPr>
        </p:nvSpPr>
        <p:spPr/>
        <p:txBody>
          <a:bodyPr/>
          <a:lstStyle/>
          <a:p>
            <a:r>
              <a:rPr lang="es-MX" dirty="0"/>
              <a:t>Lic. Jairo asael granados méndez</a:t>
            </a:r>
          </a:p>
        </p:txBody>
      </p:sp>
    </p:spTree>
    <p:extLst>
      <p:ext uri="{BB962C8B-B14F-4D97-AF65-F5344CB8AC3E}">
        <p14:creationId xmlns:p14="http://schemas.microsoft.com/office/powerpoint/2010/main" val="676804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552DFA-556A-F240-A5BD-CEE4A7614C59}"/>
              </a:ext>
            </a:extLst>
          </p:cNvPr>
          <p:cNvSpPr>
            <a:spLocks noGrp="1"/>
          </p:cNvSpPr>
          <p:nvPr>
            <p:ph type="title"/>
          </p:nvPr>
        </p:nvSpPr>
        <p:spPr/>
        <p:txBody>
          <a:bodyPr/>
          <a:lstStyle/>
          <a:p>
            <a:r>
              <a:rPr lang="es-MX" dirty="0"/>
              <a:t>Tipos de impuesto</a:t>
            </a:r>
          </a:p>
        </p:txBody>
      </p:sp>
      <p:sp>
        <p:nvSpPr>
          <p:cNvPr id="3" name="Marcador de contenido 2">
            <a:extLst>
              <a:ext uri="{FF2B5EF4-FFF2-40B4-BE49-F238E27FC236}">
                <a16:creationId xmlns:a16="http://schemas.microsoft.com/office/drawing/2014/main" id="{86E95DB2-4027-6944-982E-9849A10BDAB7}"/>
              </a:ext>
            </a:extLst>
          </p:cNvPr>
          <p:cNvSpPr>
            <a:spLocks noGrp="1"/>
          </p:cNvSpPr>
          <p:nvPr>
            <p:ph idx="1"/>
          </p:nvPr>
        </p:nvSpPr>
        <p:spPr/>
        <p:txBody>
          <a:bodyPr>
            <a:normAutofit/>
          </a:bodyPr>
          <a:lstStyle/>
          <a:p>
            <a:pPr marL="0" indent="0" algn="just">
              <a:buNone/>
            </a:pPr>
            <a:r>
              <a:rPr lang="es-MX" dirty="0"/>
              <a:t>Queda claro qué son los impuestos y por qué es importante pagarlos, pero hay que destacar que no todos los impuestos son iguales, cuentan con algunas diferencias, las cuales se destinan a distintos objetivos. Entre los tipos de impuestos se encuentran:</a:t>
            </a:r>
          </a:p>
          <a:p>
            <a:endParaRPr lang="es-MX" dirty="0"/>
          </a:p>
          <a:p>
            <a:r>
              <a:rPr lang="es-MX" dirty="0"/>
              <a:t>Estatales. </a:t>
            </a:r>
          </a:p>
          <a:p>
            <a:r>
              <a:rPr lang="es-MX" dirty="0"/>
              <a:t>Federales. </a:t>
            </a:r>
          </a:p>
          <a:p>
            <a:r>
              <a:rPr lang="es-MX" dirty="0"/>
              <a:t>Municipales. </a:t>
            </a:r>
          </a:p>
        </p:txBody>
      </p:sp>
    </p:spTree>
    <p:extLst>
      <p:ext uri="{BB962C8B-B14F-4D97-AF65-F5344CB8AC3E}">
        <p14:creationId xmlns:p14="http://schemas.microsoft.com/office/powerpoint/2010/main" val="860590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B8738-3A6F-514A-8D31-22389BCF8DD3}"/>
              </a:ext>
            </a:extLst>
          </p:cNvPr>
          <p:cNvSpPr>
            <a:spLocks noGrp="1"/>
          </p:cNvSpPr>
          <p:nvPr>
            <p:ph type="title"/>
          </p:nvPr>
        </p:nvSpPr>
        <p:spPr/>
        <p:txBody>
          <a:bodyPr/>
          <a:lstStyle/>
          <a:p>
            <a:r>
              <a:rPr lang="es-MX" dirty="0"/>
              <a:t>IMPUESTOS FEDERALES</a:t>
            </a:r>
          </a:p>
        </p:txBody>
      </p:sp>
      <p:sp>
        <p:nvSpPr>
          <p:cNvPr id="3" name="Marcador de contenido 2">
            <a:extLst>
              <a:ext uri="{FF2B5EF4-FFF2-40B4-BE49-F238E27FC236}">
                <a16:creationId xmlns:a16="http://schemas.microsoft.com/office/drawing/2014/main" id="{16B28099-9AF7-234C-A941-54ADDCA535F3}"/>
              </a:ext>
            </a:extLst>
          </p:cNvPr>
          <p:cNvSpPr>
            <a:spLocks noGrp="1"/>
          </p:cNvSpPr>
          <p:nvPr>
            <p:ph idx="1"/>
          </p:nvPr>
        </p:nvSpPr>
        <p:spPr/>
        <p:txBody>
          <a:bodyPr/>
          <a:lstStyle/>
          <a:p>
            <a:pPr marL="0" indent="0">
              <a:buNone/>
            </a:pPr>
            <a:r>
              <a:rPr lang="es-MX" dirty="0"/>
              <a:t>Son obligatorios para empresas o actividades económicas realizadas dentro del país.</a:t>
            </a:r>
          </a:p>
          <a:p>
            <a:r>
              <a:rPr lang="es-MX" dirty="0"/>
              <a:t>ISR (Impuesto Sobre la Renta),</a:t>
            </a:r>
          </a:p>
          <a:p>
            <a:r>
              <a:rPr lang="es-MX" dirty="0"/>
              <a:t>IVA (Impuesto al Valor Agregado), </a:t>
            </a:r>
          </a:p>
          <a:p>
            <a:r>
              <a:rPr lang="es-MX" dirty="0"/>
              <a:t>IEPS (Impuesto Especial sobre Producción y Servicios), </a:t>
            </a:r>
          </a:p>
          <a:p>
            <a:endParaRPr lang="es-MX" dirty="0"/>
          </a:p>
        </p:txBody>
      </p:sp>
    </p:spTree>
    <p:extLst>
      <p:ext uri="{BB962C8B-B14F-4D97-AF65-F5344CB8AC3E}">
        <p14:creationId xmlns:p14="http://schemas.microsoft.com/office/powerpoint/2010/main" val="341890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048D48-965F-5343-A8AF-893C8D919408}"/>
              </a:ext>
            </a:extLst>
          </p:cNvPr>
          <p:cNvSpPr>
            <a:spLocks noGrp="1"/>
          </p:cNvSpPr>
          <p:nvPr>
            <p:ph type="title"/>
          </p:nvPr>
        </p:nvSpPr>
        <p:spPr/>
        <p:txBody>
          <a:bodyPr/>
          <a:lstStyle/>
          <a:p>
            <a:r>
              <a:rPr lang="es-MX" dirty="0"/>
              <a:t>IMPUESTOS ESTATALES</a:t>
            </a:r>
          </a:p>
        </p:txBody>
      </p:sp>
      <p:sp>
        <p:nvSpPr>
          <p:cNvPr id="3" name="Marcador de contenido 2">
            <a:extLst>
              <a:ext uri="{FF2B5EF4-FFF2-40B4-BE49-F238E27FC236}">
                <a16:creationId xmlns:a16="http://schemas.microsoft.com/office/drawing/2014/main" id="{F11E77BF-57EB-4648-8294-EBDCC81F9238}"/>
              </a:ext>
            </a:extLst>
          </p:cNvPr>
          <p:cNvSpPr>
            <a:spLocks noGrp="1"/>
          </p:cNvSpPr>
          <p:nvPr>
            <p:ph idx="1"/>
          </p:nvPr>
        </p:nvSpPr>
        <p:spPr/>
        <p:txBody>
          <a:bodyPr/>
          <a:lstStyle/>
          <a:p>
            <a:pPr marL="0" indent="0" algn="just">
              <a:buNone/>
            </a:pPr>
            <a:r>
              <a:rPr lang="es-MX" dirty="0"/>
              <a:t>Como su nombre puede decirlo, estos cambian dependiendo del estado en el que nos encontremos. Por esta razón es necesario revisar la ley de hacienda del estado en el que vivas</a:t>
            </a:r>
          </a:p>
          <a:p>
            <a:r>
              <a:rPr lang="es-MX" dirty="0"/>
              <a:t>La tenencia, </a:t>
            </a:r>
          </a:p>
          <a:p>
            <a:r>
              <a:rPr lang="es-MX" dirty="0"/>
              <a:t>ISN (impuesto sobre nómina)</a:t>
            </a:r>
          </a:p>
          <a:p>
            <a:endParaRPr lang="es-MX" dirty="0"/>
          </a:p>
          <a:p>
            <a:endParaRPr lang="es-MX" dirty="0"/>
          </a:p>
        </p:txBody>
      </p:sp>
    </p:spTree>
    <p:extLst>
      <p:ext uri="{BB962C8B-B14F-4D97-AF65-F5344CB8AC3E}">
        <p14:creationId xmlns:p14="http://schemas.microsoft.com/office/powerpoint/2010/main" val="3559881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653BCC-E9ED-2D42-A05B-64EBA4DFB086}"/>
              </a:ext>
            </a:extLst>
          </p:cNvPr>
          <p:cNvSpPr>
            <a:spLocks noGrp="1"/>
          </p:cNvSpPr>
          <p:nvPr>
            <p:ph type="title"/>
          </p:nvPr>
        </p:nvSpPr>
        <p:spPr/>
        <p:txBody>
          <a:bodyPr/>
          <a:lstStyle/>
          <a:p>
            <a:r>
              <a:rPr lang="es-MX" dirty="0"/>
              <a:t>IMPUESTOS MUNICIPALES</a:t>
            </a:r>
          </a:p>
        </p:txBody>
      </p:sp>
      <p:sp>
        <p:nvSpPr>
          <p:cNvPr id="3" name="Marcador de contenido 2">
            <a:extLst>
              <a:ext uri="{FF2B5EF4-FFF2-40B4-BE49-F238E27FC236}">
                <a16:creationId xmlns:a16="http://schemas.microsoft.com/office/drawing/2014/main" id="{B5ABBB99-73A5-5845-86E5-2DA5F35DFEAB}"/>
              </a:ext>
            </a:extLst>
          </p:cNvPr>
          <p:cNvSpPr>
            <a:spLocks noGrp="1"/>
          </p:cNvSpPr>
          <p:nvPr>
            <p:ph idx="1"/>
          </p:nvPr>
        </p:nvSpPr>
        <p:spPr/>
        <p:txBody>
          <a:bodyPr/>
          <a:lstStyle/>
          <a:p>
            <a:pPr marL="0" indent="0">
              <a:buNone/>
            </a:pPr>
            <a:r>
              <a:rPr lang="es-MX" dirty="0"/>
              <a:t>Estos impuestos son recaudados por los gobiernos locales y cambian según cada municipio. </a:t>
            </a:r>
          </a:p>
          <a:p>
            <a:r>
              <a:rPr lang="es-MX" dirty="0"/>
              <a:t>Predial </a:t>
            </a:r>
          </a:p>
          <a:p>
            <a:r>
              <a:rPr lang="es-MX" dirty="0"/>
              <a:t>Alumbrado público. </a:t>
            </a:r>
          </a:p>
          <a:p>
            <a:endParaRPr lang="es-MX" dirty="0"/>
          </a:p>
        </p:txBody>
      </p:sp>
    </p:spTree>
    <p:extLst>
      <p:ext uri="{BB962C8B-B14F-4D97-AF65-F5344CB8AC3E}">
        <p14:creationId xmlns:p14="http://schemas.microsoft.com/office/powerpoint/2010/main" val="1074897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465D4B-CCFB-4D4C-9BFB-42133C833AF6}"/>
              </a:ext>
            </a:extLst>
          </p:cNvPr>
          <p:cNvSpPr>
            <a:spLocks noGrp="1"/>
          </p:cNvSpPr>
          <p:nvPr>
            <p:ph type="title"/>
          </p:nvPr>
        </p:nvSpPr>
        <p:spPr/>
        <p:txBody>
          <a:bodyPr/>
          <a:lstStyle/>
          <a:p>
            <a:r>
              <a:rPr lang="es-MX" dirty="0"/>
              <a:t>ELEMENTOS BÁSICOS DEL CÁLCULO DE IMPUESTOS</a:t>
            </a:r>
          </a:p>
        </p:txBody>
      </p:sp>
      <p:sp>
        <p:nvSpPr>
          <p:cNvPr id="3" name="Marcador de contenido 2">
            <a:extLst>
              <a:ext uri="{FF2B5EF4-FFF2-40B4-BE49-F238E27FC236}">
                <a16:creationId xmlns:a16="http://schemas.microsoft.com/office/drawing/2014/main" id="{52BA41D3-4EC0-6540-84FF-00B9F61264C9}"/>
              </a:ext>
            </a:extLst>
          </p:cNvPr>
          <p:cNvSpPr>
            <a:spLocks noGrp="1"/>
          </p:cNvSpPr>
          <p:nvPr>
            <p:ph idx="1"/>
          </p:nvPr>
        </p:nvSpPr>
        <p:spPr/>
        <p:txBody>
          <a:bodyPr/>
          <a:lstStyle/>
          <a:p>
            <a:r>
              <a:rPr lang="es-MX" dirty="0"/>
              <a:t>SUJETO - ¿A quién se le cobra este impuesto?</a:t>
            </a:r>
          </a:p>
          <a:p>
            <a:endParaRPr lang="es-MX" dirty="0"/>
          </a:p>
          <a:p>
            <a:r>
              <a:rPr lang="es-MX" dirty="0"/>
              <a:t>OBJETO - ¿Qué es lo que grava?</a:t>
            </a:r>
          </a:p>
          <a:p>
            <a:endParaRPr lang="es-MX" dirty="0"/>
          </a:p>
          <a:p>
            <a:r>
              <a:rPr lang="es-MX" dirty="0"/>
              <a:t>BASE -  Sobre “que” se determinará el impuesto</a:t>
            </a:r>
          </a:p>
          <a:p>
            <a:endParaRPr lang="es-MX" dirty="0"/>
          </a:p>
          <a:p>
            <a:r>
              <a:rPr lang="es-MX" dirty="0"/>
              <a:t>TASA O TARIFA – ¿Qué tasa o tarifa aplicare a la base?</a:t>
            </a:r>
          </a:p>
        </p:txBody>
      </p:sp>
    </p:spTree>
    <p:extLst>
      <p:ext uri="{BB962C8B-B14F-4D97-AF65-F5344CB8AC3E}">
        <p14:creationId xmlns:p14="http://schemas.microsoft.com/office/powerpoint/2010/main" val="2082306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5FF14-9F32-FE4B-A244-FD46277123E8}"/>
              </a:ext>
            </a:extLst>
          </p:cNvPr>
          <p:cNvSpPr>
            <a:spLocks noGrp="1"/>
          </p:cNvSpPr>
          <p:nvPr>
            <p:ph type="title"/>
          </p:nvPr>
        </p:nvSpPr>
        <p:spPr/>
        <p:txBody>
          <a:bodyPr/>
          <a:lstStyle/>
          <a:p>
            <a:r>
              <a:rPr lang="es-MX" dirty="0"/>
              <a:t>LEY DEL IMPUESTO SOBRE LA RENTA (SUJETO)</a:t>
            </a:r>
          </a:p>
        </p:txBody>
      </p:sp>
      <p:sp>
        <p:nvSpPr>
          <p:cNvPr id="3" name="Marcador de contenido 2">
            <a:extLst>
              <a:ext uri="{FF2B5EF4-FFF2-40B4-BE49-F238E27FC236}">
                <a16:creationId xmlns:a16="http://schemas.microsoft.com/office/drawing/2014/main" id="{86AE3853-1D9D-C241-909A-2AC0CE91B01A}"/>
              </a:ext>
            </a:extLst>
          </p:cNvPr>
          <p:cNvSpPr>
            <a:spLocks noGrp="1"/>
          </p:cNvSpPr>
          <p:nvPr>
            <p:ph idx="1"/>
          </p:nvPr>
        </p:nvSpPr>
        <p:spPr/>
        <p:txBody>
          <a:bodyPr>
            <a:normAutofit fontScale="92500" lnSpcReduction="10000"/>
          </a:bodyPr>
          <a:lstStyle/>
          <a:p>
            <a:r>
              <a:rPr lang="es-MX" b="1" dirty="0"/>
              <a:t>Artículo 1</a:t>
            </a:r>
            <a:r>
              <a:rPr lang="es-MX" dirty="0"/>
              <a:t>. Las personas físicas y las morales están obligadas al pago del impuesto sobre la renta en los siguientes casos: </a:t>
            </a:r>
          </a:p>
          <a:p>
            <a:r>
              <a:rPr lang="es-MX" dirty="0"/>
              <a:t>I. Las residentes en México, respecto de todos sus ingresos, cualquiera que sea la ubicación de la fuente de riqueza de donde procedan. </a:t>
            </a:r>
          </a:p>
          <a:p>
            <a:r>
              <a:rPr lang="es-MX" dirty="0"/>
              <a:t>II. Los residentes en el extranjero que tengan un establecimiento permanente en el país, respecto de los ingresos atribuibles a dicho establecimiento permanente. </a:t>
            </a:r>
          </a:p>
          <a:p>
            <a:r>
              <a:rPr lang="es-MX" dirty="0"/>
              <a:t>III. Los residentes en el extranjero, respecto de los ingresos procedentes de fuentes de riqueza situadas en territorio nacional, cuando no tengan un establecimiento permanente en el país, o cuando teniéndolo, dichos ingresos no sean atribuibles a éste.</a:t>
            </a:r>
          </a:p>
        </p:txBody>
      </p:sp>
    </p:spTree>
    <p:extLst>
      <p:ext uri="{BB962C8B-B14F-4D97-AF65-F5344CB8AC3E}">
        <p14:creationId xmlns:p14="http://schemas.microsoft.com/office/powerpoint/2010/main" val="1489834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1C3CC-3EB5-A045-94F7-F7C950002564}"/>
              </a:ext>
            </a:extLst>
          </p:cNvPr>
          <p:cNvSpPr>
            <a:spLocks noGrp="1"/>
          </p:cNvSpPr>
          <p:nvPr>
            <p:ph type="title"/>
          </p:nvPr>
        </p:nvSpPr>
        <p:spPr/>
        <p:txBody>
          <a:bodyPr/>
          <a:lstStyle/>
          <a:p>
            <a:r>
              <a:rPr lang="es-MX" dirty="0"/>
              <a:t>LEY DEL IMPUESTO SOBRE LA RENTA (OBJETO)</a:t>
            </a:r>
          </a:p>
        </p:txBody>
      </p:sp>
      <p:sp>
        <p:nvSpPr>
          <p:cNvPr id="3" name="Marcador de contenido 2">
            <a:extLst>
              <a:ext uri="{FF2B5EF4-FFF2-40B4-BE49-F238E27FC236}">
                <a16:creationId xmlns:a16="http://schemas.microsoft.com/office/drawing/2014/main" id="{3692D68D-9E3D-FE49-9996-2FAB75FAC9F5}"/>
              </a:ext>
            </a:extLst>
          </p:cNvPr>
          <p:cNvSpPr>
            <a:spLocks noGrp="1"/>
          </p:cNvSpPr>
          <p:nvPr>
            <p:ph idx="1"/>
          </p:nvPr>
        </p:nvSpPr>
        <p:spPr/>
        <p:txBody>
          <a:bodyPr/>
          <a:lstStyle/>
          <a:p>
            <a:r>
              <a:rPr lang="es-MX" dirty="0"/>
              <a:t>En el caso de las personas morales, se trata de los ingresos provenientes de la realización de actividades comerciales, industriales, agricolas ganaderas o de pesca.</a:t>
            </a:r>
          </a:p>
          <a:p>
            <a:r>
              <a:rPr lang="es-MX" dirty="0"/>
              <a:t>En el caso de personas físicas, los ingresos provenientes de cada uno de los regimenes fiscales.</a:t>
            </a:r>
          </a:p>
        </p:txBody>
      </p:sp>
    </p:spTree>
    <p:extLst>
      <p:ext uri="{BB962C8B-B14F-4D97-AF65-F5344CB8AC3E}">
        <p14:creationId xmlns:p14="http://schemas.microsoft.com/office/powerpoint/2010/main" val="1744638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61F6D-459B-8C4D-A161-F2C0D75FE54C}"/>
              </a:ext>
            </a:extLst>
          </p:cNvPr>
          <p:cNvSpPr>
            <a:spLocks noGrp="1"/>
          </p:cNvSpPr>
          <p:nvPr>
            <p:ph type="title"/>
          </p:nvPr>
        </p:nvSpPr>
        <p:spPr/>
        <p:txBody>
          <a:bodyPr/>
          <a:lstStyle/>
          <a:p>
            <a:r>
              <a:rPr lang="es-MX" dirty="0"/>
              <a:t>EJEMPLO</a:t>
            </a:r>
          </a:p>
        </p:txBody>
      </p:sp>
      <p:sp>
        <p:nvSpPr>
          <p:cNvPr id="3" name="Marcador de contenido 2">
            <a:extLst>
              <a:ext uri="{FF2B5EF4-FFF2-40B4-BE49-F238E27FC236}">
                <a16:creationId xmlns:a16="http://schemas.microsoft.com/office/drawing/2014/main" id="{550D9F88-F98F-114B-8A74-231AF876BA75}"/>
              </a:ext>
            </a:extLst>
          </p:cNvPr>
          <p:cNvSpPr>
            <a:spLocks noGrp="1"/>
          </p:cNvSpPr>
          <p:nvPr>
            <p:ph idx="1"/>
          </p:nvPr>
        </p:nvSpPr>
        <p:spPr/>
        <p:txBody>
          <a:bodyPr>
            <a:normAutofit fontScale="85000" lnSpcReduction="20000"/>
          </a:bodyPr>
          <a:lstStyle/>
          <a:p>
            <a:pPr marL="0" indent="0">
              <a:buNone/>
            </a:pPr>
            <a:r>
              <a:rPr lang="es-MX" dirty="0"/>
              <a:t>INGRESOS ACUMULABLES 		$150,000</a:t>
            </a:r>
          </a:p>
          <a:p>
            <a:pPr marL="0" indent="0">
              <a:buNone/>
            </a:pPr>
            <a:r>
              <a:rPr lang="es-MX" dirty="0"/>
              <a:t>(-) INGRESOS EXENTOS		  $50,000</a:t>
            </a:r>
          </a:p>
          <a:p>
            <a:pPr marL="0" indent="0">
              <a:buNone/>
            </a:pPr>
            <a:r>
              <a:rPr lang="es-MX" dirty="0"/>
              <a:t>___________________</a:t>
            </a:r>
          </a:p>
          <a:p>
            <a:pPr marL="0" indent="0">
              <a:buNone/>
            </a:pPr>
            <a:r>
              <a:rPr lang="es-MX" b="1" dirty="0"/>
              <a:t>BASE FISCAL</a:t>
            </a:r>
            <a:r>
              <a:rPr lang="es-MX" dirty="0"/>
              <a:t>			$100,000</a:t>
            </a:r>
          </a:p>
          <a:p>
            <a:pPr marL="0" indent="0">
              <a:buNone/>
            </a:pPr>
            <a:endParaRPr lang="es-MX" dirty="0"/>
          </a:p>
          <a:p>
            <a:pPr marL="0" indent="0">
              <a:buNone/>
            </a:pPr>
            <a:r>
              <a:rPr lang="es-MX" b="1" dirty="0"/>
              <a:t>% DE ISR	</a:t>
            </a:r>
            <a:r>
              <a:rPr lang="es-MX" dirty="0"/>
              <a:t>		   30%</a:t>
            </a:r>
          </a:p>
          <a:p>
            <a:pPr marL="0" indent="0">
              <a:buNone/>
            </a:pPr>
            <a:r>
              <a:rPr lang="es-MX" dirty="0"/>
              <a:t>____________________</a:t>
            </a:r>
          </a:p>
          <a:p>
            <a:pPr marL="0" indent="0">
              <a:buNone/>
            </a:pPr>
            <a:r>
              <a:rPr lang="es-MX" dirty="0"/>
              <a:t>IMPUESTO</a:t>
            </a:r>
          </a:p>
          <a:p>
            <a:pPr marL="0" indent="0">
              <a:buNone/>
            </a:pPr>
            <a:r>
              <a:rPr lang="es-MX" dirty="0"/>
              <a:t>DETERMINADO			$30,000</a:t>
            </a:r>
          </a:p>
        </p:txBody>
      </p:sp>
      <p:sp>
        <p:nvSpPr>
          <p:cNvPr id="4" name="CuadroTexto 3">
            <a:extLst>
              <a:ext uri="{FF2B5EF4-FFF2-40B4-BE49-F238E27FC236}">
                <a16:creationId xmlns:a16="http://schemas.microsoft.com/office/drawing/2014/main" id="{12A035D6-972B-F842-BEBA-05D2616BD0D8}"/>
              </a:ext>
            </a:extLst>
          </p:cNvPr>
          <p:cNvSpPr txBox="1"/>
          <p:nvPr/>
        </p:nvSpPr>
        <p:spPr>
          <a:xfrm>
            <a:off x="147999" y="5807260"/>
            <a:ext cx="11299888" cy="246221"/>
          </a:xfrm>
          <a:prstGeom prst="rect">
            <a:avLst/>
          </a:prstGeom>
          <a:noFill/>
        </p:spPr>
        <p:txBody>
          <a:bodyPr wrap="none" rtlCol="0">
            <a:spAutoFit/>
          </a:bodyPr>
          <a:lstStyle/>
          <a:p>
            <a:r>
              <a:rPr lang="es-MX" sz="1000" b="1" dirty="0">
                <a:solidFill>
                  <a:srgbClr val="FF0000"/>
                </a:solidFill>
              </a:rPr>
              <a:t>NOTA: ESTE EJEMPLO SE REALIZA SOLO PARA EL ENTENDIMIENTO DE LOS ELEMENTOS MAS NO REPRESENTA ALGUN EJERCICIO NI VA DE ACUERDO A NINGUNA LEY</a:t>
            </a:r>
          </a:p>
        </p:txBody>
      </p:sp>
    </p:spTree>
    <p:extLst>
      <p:ext uri="{BB962C8B-B14F-4D97-AF65-F5344CB8AC3E}">
        <p14:creationId xmlns:p14="http://schemas.microsoft.com/office/powerpoint/2010/main" val="1898212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C8297-B7D2-7147-A8BF-CA32ED18358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C751AEA-B283-894B-8AF3-78ACAEDB97F8}"/>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15F21FC2-ACF0-914B-A71A-533BF7433CDF}"/>
              </a:ext>
            </a:extLst>
          </p:cNvPr>
          <p:cNvPicPr>
            <a:picLocks noChangeAspect="1"/>
          </p:cNvPicPr>
          <p:nvPr/>
        </p:nvPicPr>
        <p:blipFill>
          <a:blip r:embed="rId2"/>
          <a:stretch>
            <a:fillRect/>
          </a:stretch>
        </p:blipFill>
        <p:spPr>
          <a:xfrm>
            <a:off x="1168022" y="323850"/>
            <a:ext cx="10170388" cy="5729631"/>
          </a:xfrm>
          <a:prstGeom prst="rect">
            <a:avLst/>
          </a:prstGeom>
        </p:spPr>
      </p:pic>
    </p:spTree>
    <p:extLst>
      <p:ext uri="{BB962C8B-B14F-4D97-AF65-F5344CB8AC3E}">
        <p14:creationId xmlns:p14="http://schemas.microsoft.com/office/powerpoint/2010/main" val="2716343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D23EE2-1AC2-7D4C-95F2-FBDA87C66EA6}"/>
              </a:ext>
            </a:extLst>
          </p:cNvPr>
          <p:cNvSpPr>
            <a:spLocks noGrp="1"/>
          </p:cNvSpPr>
          <p:nvPr>
            <p:ph type="title"/>
          </p:nvPr>
        </p:nvSpPr>
        <p:spPr/>
        <p:txBody>
          <a:bodyPr/>
          <a:lstStyle/>
          <a:p>
            <a:endParaRPr lang="es-MX"/>
          </a:p>
        </p:txBody>
      </p:sp>
      <p:pic>
        <p:nvPicPr>
          <p:cNvPr id="5" name="Marcador de contenido 4">
            <a:extLst>
              <a:ext uri="{FF2B5EF4-FFF2-40B4-BE49-F238E27FC236}">
                <a16:creationId xmlns:a16="http://schemas.microsoft.com/office/drawing/2014/main" id="{D6CFED94-4C63-7E46-8D84-3E5DBF645632}"/>
              </a:ext>
            </a:extLst>
          </p:cNvPr>
          <p:cNvPicPr>
            <a:picLocks noGrp="1" noChangeAspect="1"/>
          </p:cNvPicPr>
          <p:nvPr>
            <p:ph idx="1"/>
          </p:nvPr>
        </p:nvPicPr>
        <p:blipFill>
          <a:blip r:embed="rId2"/>
          <a:stretch>
            <a:fillRect/>
          </a:stretch>
        </p:blipFill>
        <p:spPr>
          <a:xfrm>
            <a:off x="6809868" y="1329136"/>
            <a:ext cx="5931051" cy="608645"/>
          </a:xfrm>
          <a:prstGeom prst="rect">
            <a:avLst/>
          </a:prstGeom>
        </p:spPr>
      </p:pic>
      <p:pic>
        <p:nvPicPr>
          <p:cNvPr id="4" name="Imagen 3">
            <a:extLst>
              <a:ext uri="{FF2B5EF4-FFF2-40B4-BE49-F238E27FC236}">
                <a16:creationId xmlns:a16="http://schemas.microsoft.com/office/drawing/2014/main" id="{4538D0F8-7056-FE47-86AD-4929D324B377}"/>
              </a:ext>
            </a:extLst>
          </p:cNvPr>
          <p:cNvPicPr>
            <a:picLocks noChangeAspect="1"/>
          </p:cNvPicPr>
          <p:nvPr/>
        </p:nvPicPr>
        <p:blipFill>
          <a:blip r:embed="rId3"/>
          <a:stretch>
            <a:fillRect/>
          </a:stretch>
        </p:blipFill>
        <p:spPr>
          <a:xfrm>
            <a:off x="393700" y="356047"/>
            <a:ext cx="6416168" cy="5230106"/>
          </a:xfrm>
          <a:prstGeom prst="rect">
            <a:avLst/>
          </a:prstGeom>
        </p:spPr>
      </p:pic>
      <p:pic>
        <p:nvPicPr>
          <p:cNvPr id="6" name="Imagen 5">
            <a:extLst>
              <a:ext uri="{FF2B5EF4-FFF2-40B4-BE49-F238E27FC236}">
                <a16:creationId xmlns:a16="http://schemas.microsoft.com/office/drawing/2014/main" id="{154C8C4F-5E27-2144-99E8-545FF8529525}"/>
              </a:ext>
            </a:extLst>
          </p:cNvPr>
          <p:cNvPicPr>
            <a:picLocks noChangeAspect="1"/>
          </p:cNvPicPr>
          <p:nvPr/>
        </p:nvPicPr>
        <p:blipFill>
          <a:blip r:embed="rId4"/>
          <a:stretch>
            <a:fillRect/>
          </a:stretch>
        </p:blipFill>
        <p:spPr>
          <a:xfrm>
            <a:off x="6809868" y="2378371"/>
            <a:ext cx="5270500" cy="3022600"/>
          </a:xfrm>
          <a:prstGeom prst="rect">
            <a:avLst/>
          </a:prstGeom>
        </p:spPr>
      </p:pic>
    </p:spTree>
    <p:extLst>
      <p:ext uri="{BB962C8B-B14F-4D97-AF65-F5344CB8AC3E}">
        <p14:creationId xmlns:p14="http://schemas.microsoft.com/office/powerpoint/2010/main" val="40311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7D915-AE26-F745-A20F-6CF6A3DCDCE9}"/>
              </a:ext>
            </a:extLst>
          </p:cNvPr>
          <p:cNvSpPr>
            <a:spLocks noGrp="1"/>
          </p:cNvSpPr>
          <p:nvPr>
            <p:ph type="title"/>
          </p:nvPr>
        </p:nvSpPr>
        <p:spPr/>
        <p:txBody>
          <a:bodyPr/>
          <a:lstStyle/>
          <a:p>
            <a:r>
              <a:rPr lang="es-MX" dirty="0"/>
              <a:t>¿Quién es el fisco?</a:t>
            </a:r>
          </a:p>
        </p:txBody>
      </p:sp>
      <p:sp>
        <p:nvSpPr>
          <p:cNvPr id="3" name="Marcador de contenido 2">
            <a:extLst>
              <a:ext uri="{FF2B5EF4-FFF2-40B4-BE49-F238E27FC236}">
                <a16:creationId xmlns:a16="http://schemas.microsoft.com/office/drawing/2014/main" id="{23A7E542-03CD-B54C-8902-5EB07C12D97A}"/>
              </a:ext>
            </a:extLst>
          </p:cNvPr>
          <p:cNvSpPr>
            <a:spLocks noGrp="1"/>
          </p:cNvSpPr>
          <p:nvPr>
            <p:ph idx="1"/>
          </p:nvPr>
        </p:nvSpPr>
        <p:spPr/>
        <p:txBody>
          <a:bodyPr/>
          <a:lstStyle/>
          <a:p>
            <a:pPr marL="0" indent="0" algn="just">
              <a:buNone/>
            </a:pPr>
            <a:r>
              <a:rPr lang="es-MX" dirty="0"/>
              <a:t>El </a:t>
            </a:r>
            <a:r>
              <a:rPr lang="es-MX" b="1" dirty="0"/>
              <a:t>fisco</a:t>
            </a:r>
            <a:r>
              <a:rPr lang="es-MX" dirty="0"/>
              <a:t> es el término utilizado para hacer referencia al Estado como persona jurídica </a:t>
            </a:r>
            <a:r>
              <a:rPr lang="es-MX" b="1" dirty="0"/>
              <a:t>que</a:t>
            </a:r>
            <a:r>
              <a:rPr lang="es-MX" dirty="0"/>
              <a:t> tiene la facultad de recaudar impuestos, los cuales sirven a su vez para financiar el </a:t>
            </a:r>
            <a:r>
              <a:rPr lang="es-MX" b="1" dirty="0"/>
              <a:t>gasto público</a:t>
            </a:r>
            <a:r>
              <a:rPr lang="es-MX" dirty="0"/>
              <a:t>. Es decir, el </a:t>
            </a:r>
            <a:r>
              <a:rPr lang="es-MX" b="1" dirty="0"/>
              <a:t>fisco</a:t>
            </a:r>
            <a:r>
              <a:rPr lang="es-MX" dirty="0"/>
              <a:t> es el Estado en su rol de ente recaudador de tributos.</a:t>
            </a:r>
          </a:p>
        </p:txBody>
      </p:sp>
      <p:pic>
        <p:nvPicPr>
          <p:cNvPr id="1026" name="Picture 2" descr="24 de febrero, Día de la Bandera mexicana | 12news.com">
            <a:extLst>
              <a:ext uri="{FF2B5EF4-FFF2-40B4-BE49-F238E27FC236}">
                <a16:creationId xmlns:a16="http://schemas.microsoft.com/office/drawing/2014/main" id="{C7A55AD0-CFAC-0346-AC55-31CF78C16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103" y="3522394"/>
            <a:ext cx="4501794" cy="253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727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86A1B-834D-DC48-B059-5413D733E78E}"/>
              </a:ext>
            </a:extLst>
          </p:cNvPr>
          <p:cNvSpPr>
            <a:spLocks noGrp="1"/>
          </p:cNvSpPr>
          <p:nvPr>
            <p:ph type="title"/>
          </p:nvPr>
        </p:nvSpPr>
        <p:spPr/>
        <p:txBody>
          <a:bodyPr/>
          <a:lstStyle/>
          <a:p>
            <a:r>
              <a:rPr lang="es-MX" dirty="0"/>
              <a:t>lINKS PARA CONSULTA</a:t>
            </a:r>
          </a:p>
        </p:txBody>
      </p:sp>
      <p:sp>
        <p:nvSpPr>
          <p:cNvPr id="3" name="Marcador de contenido 2">
            <a:extLst>
              <a:ext uri="{FF2B5EF4-FFF2-40B4-BE49-F238E27FC236}">
                <a16:creationId xmlns:a16="http://schemas.microsoft.com/office/drawing/2014/main" id="{D6243563-040F-7240-BCD1-3C769025A356}"/>
              </a:ext>
            </a:extLst>
          </p:cNvPr>
          <p:cNvSpPr>
            <a:spLocks noGrp="1"/>
          </p:cNvSpPr>
          <p:nvPr>
            <p:ph idx="1"/>
          </p:nvPr>
        </p:nvSpPr>
        <p:spPr/>
        <p:txBody>
          <a:bodyPr/>
          <a:lstStyle/>
          <a:p>
            <a:r>
              <a:rPr lang="es-MX" dirty="0">
                <a:hlinkClick r:id="rId2"/>
              </a:rPr>
              <a:t>https://www.oecd.org/tax/tax-policy/estadisticas-tributarias-america-latina-caribe-mexico.pdf</a:t>
            </a:r>
            <a:endParaRPr lang="es-MX" dirty="0"/>
          </a:p>
          <a:p>
            <a:endParaRPr lang="es-MX" dirty="0"/>
          </a:p>
          <a:p>
            <a:r>
              <a:rPr lang="es-MX" dirty="0">
                <a:hlinkClick r:id="rId3"/>
              </a:rPr>
              <a:t>https://compareyourcountry.org/tax-revenues-global</a:t>
            </a:r>
            <a:endParaRPr lang="es-MX" dirty="0"/>
          </a:p>
          <a:p>
            <a:endParaRPr lang="es-MX" dirty="0"/>
          </a:p>
        </p:txBody>
      </p:sp>
    </p:spTree>
    <p:extLst>
      <p:ext uri="{BB962C8B-B14F-4D97-AF65-F5344CB8AC3E}">
        <p14:creationId xmlns:p14="http://schemas.microsoft.com/office/powerpoint/2010/main" val="524846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3984A-69E1-6A4A-AC43-4DAB3C718583}"/>
              </a:ext>
            </a:extLst>
          </p:cNvPr>
          <p:cNvSpPr>
            <a:spLocks noGrp="1"/>
          </p:cNvSpPr>
          <p:nvPr>
            <p:ph type="title"/>
          </p:nvPr>
        </p:nvSpPr>
        <p:spPr/>
        <p:txBody>
          <a:bodyPr/>
          <a:lstStyle/>
          <a:p>
            <a:r>
              <a:rPr lang="es-MX" dirty="0"/>
              <a:t>MUCHAS GRACIAS…</a:t>
            </a:r>
          </a:p>
        </p:txBody>
      </p:sp>
      <p:sp>
        <p:nvSpPr>
          <p:cNvPr id="3" name="Marcador de contenido 2">
            <a:extLst>
              <a:ext uri="{FF2B5EF4-FFF2-40B4-BE49-F238E27FC236}">
                <a16:creationId xmlns:a16="http://schemas.microsoft.com/office/drawing/2014/main" id="{46D81C35-5376-C645-B958-2F12BB37097A}"/>
              </a:ext>
            </a:extLst>
          </p:cNvPr>
          <p:cNvSpPr>
            <a:spLocks noGrp="1"/>
          </p:cNvSpPr>
          <p:nvPr>
            <p:ph idx="1"/>
          </p:nvPr>
        </p:nvSpPr>
        <p:spPr/>
        <p:txBody>
          <a:bodyPr/>
          <a:lstStyle/>
          <a:p>
            <a:endParaRPr lang="es-MX"/>
          </a:p>
        </p:txBody>
      </p:sp>
    </p:spTree>
    <p:extLst>
      <p:ext uri="{BB962C8B-B14F-4D97-AF65-F5344CB8AC3E}">
        <p14:creationId xmlns:p14="http://schemas.microsoft.com/office/powerpoint/2010/main" val="8080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26C31-877E-AB44-9C4A-3A5C1772A36F}"/>
              </a:ext>
            </a:extLst>
          </p:cNvPr>
          <p:cNvSpPr>
            <a:spLocks noGrp="1"/>
          </p:cNvSpPr>
          <p:nvPr>
            <p:ph type="title"/>
          </p:nvPr>
        </p:nvSpPr>
        <p:spPr/>
        <p:txBody>
          <a:bodyPr/>
          <a:lstStyle/>
          <a:p>
            <a:r>
              <a:rPr lang="es-MX" dirty="0"/>
              <a:t>Antecedentes</a:t>
            </a:r>
          </a:p>
        </p:txBody>
      </p:sp>
      <p:sp>
        <p:nvSpPr>
          <p:cNvPr id="3" name="Marcador de contenido 2">
            <a:extLst>
              <a:ext uri="{FF2B5EF4-FFF2-40B4-BE49-F238E27FC236}">
                <a16:creationId xmlns:a16="http://schemas.microsoft.com/office/drawing/2014/main" id="{C20DAE94-F853-F946-9E97-C819DBD4CAB1}"/>
              </a:ext>
            </a:extLst>
          </p:cNvPr>
          <p:cNvSpPr>
            <a:spLocks noGrp="1"/>
          </p:cNvSpPr>
          <p:nvPr>
            <p:ph idx="1"/>
          </p:nvPr>
        </p:nvSpPr>
        <p:spPr/>
        <p:txBody>
          <a:bodyPr/>
          <a:lstStyle/>
          <a:p>
            <a:pPr marL="0" indent="0" algn="just">
              <a:buNone/>
            </a:pPr>
            <a:r>
              <a:rPr lang="es-MX" dirty="0"/>
              <a:t>El origen de la palabra </a:t>
            </a:r>
            <a:r>
              <a:rPr lang="es-MX" b="1" dirty="0"/>
              <a:t>fisco </a:t>
            </a:r>
            <a:r>
              <a:rPr lang="es-MX" dirty="0"/>
              <a:t>se remonta a la Antigua </a:t>
            </a:r>
            <a:r>
              <a:rPr lang="es-MX" b="1" dirty="0"/>
              <a:t>Roma</a:t>
            </a:r>
            <a:r>
              <a:rPr lang="es-MX" dirty="0"/>
              <a:t>. En ese entonces, los impuestos que eran recaudados en las provincias del imperio financiaban el tesoro del emperador al que se le denominaba </a:t>
            </a:r>
            <a:r>
              <a:rPr lang="es-MX" b="1" dirty="0"/>
              <a:t>“fiscus”.</a:t>
            </a:r>
          </a:p>
        </p:txBody>
      </p:sp>
      <p:pic>
        <p:nvPicPr>
          <p:cNvPr id="2050" name="Picture 2" descr="Actualidad de la Roma antigua - ContraPunto">
            <a:extLst>
              <a:ext uri="{FF2B5EF4-FFF2-40B4-BE49-F238E27FC236}">
                <a16:creationId xmlns:a16="http://schemas.microsoft.com/office/drawing/2014/main" id="{8FC2E253-4C17-4045-AE42-7BF69678E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992" y="3215329"/>
            <a:ext cx="5986862" cy="265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7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A2A69D-C5D9-0A42-B661-F24F9358346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5B250CE6-AAD8-7346-862D-6C09B3696594}"/>
              </a:ext>
            </a:extLst>
          </p:cNvPr>
          <p:cNvSpPr>
            <a:spLocks noGrp="1"/>
          </p:cNvSpPr>
          <p:nvPr>
            <p:ph idx="1"/>
          </p:nvPr>
        </p:nvSpPr>
        <p:spPr/>
        <p:txBody>
          <a:bodyPr/>
          <a:lstStyle/>
          <a:p>
            <a:pPr marL="0" indent="0" algn="just">
              <a:buNone/>
            </a:pPr>
            <a:r>
              <a:rPr lang="es-MX" dirty="0"/>
              <a:t>La palabra </a:t>
            </a:r>
            <a:r>
              <a:rPr lang="es-MX" b="1" dirty="0"/>
              <a:t>“fiscus”</a:t>
            </a:r>
            <a:r>
              <a:rPr lang="es-MX" dirty="0"/>
              <a:t>, a su vez, hacía alusión a la cesta de junco o de mimbre donde los recaudadores recogían el dinero de los contribuyentes. Así, este patrimonio era destinado a solventar los gastos personales del emperador.</a:t>
            </a:r>
          </a:p>
          <a:p>
            <a:pPr marL="0" indent="0" algn="just">
              <a:buNone/>
            </a:pPr>
            <a:r>
              <a:rPr lang="es-MX" dirty="0"/>
              <a:t>Cabe remarcar que el </a:t>
            </a:r>
            <a:r>
              <a:rPr lang="es-MX" b="1" dirty="0"/>
              <a:t>”fiscus”</a:t>
            </a:r>
            <a:r>
              <a:rPr lang="es-MX" dirty="0"/>
              <a:t> se diferenciaba del </a:t>
            </a:r>
            <a:r>
              <a:rPr lang="es-MX" b="1" dirty="0"/>
              <a:t>”aerarium”</a:t>
            </a:r>
            <a:r>
              <a:rPr lang="es-MX" dirty="0"/>
              <a:t> (de donde proviene</a:t>
            </a:r>
            <a:r>
              <a:rPr lang="es-MX" b="1" dirty="0"/>
              <a:t> </a:t>
            </a:r>
            <a:r>
              <a:rPr lang="es-MX" b="1" dirty="0">
                <a:hlinkClick r:id="rId2"/>
              </a:rPr>
              <a:t>erario</a:t>
            </a:r>
            <a:r>
              <a:rPr lang="es-MX" dirty="0"/>
              <a:t>) que era capital del Senado y que sí era destinado a gastos públicos.</a:t>
            </a:r>
          </a:p>
          <a:p>
            <a:endParaRPr lang="es-MX" dirty="0"/>
          </a:p>
        </p:txBody>
      </p:sp>
      <p:pic>
        <p:nvPicPr>
          <p:cNvPr id="3074" name="Picture 2" descr="La historia de las cestas y el oficio cestero. timeline | Timetoast">
            <a:extLst>
              <a:ext uri="{FF2B5EF4-FFF2-40B4-BE49-F238E27FC236}">
                <a16:creationId xmlns:a16="http://schemas.microsoft.com/office/drawing/2014/main" id="{8E778816-AC4D-464D-920F-1480A75D6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795" y="4172989"/>
            <a:ext cx="1884410" cy="188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349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2F83FF-4E94-DA47-BA4A-D4B997C662B9}"/>
              </a:ext>
            </a:extLst>
          </p:cNvPr>
          <p:cNvSpPr>
            <a:spLocks noGrp="1"/>
          </p:cNvSpPr>
          <p:nvPr>
            <p:ph type="title"/>
          </p:nvPr>
        </p:nvSpPr>
        <p:spPr/>
        <p:txBody>
          <a:bodyPr/>
          <a:lstStyle/>
          <a:p>
            <a:r>
              <a:rPr lang="es-MX" dirty="0"/>
              <a:t>FUNCIONES ESPECÍFICAS DEL FISCO en méxico</a:t>
            </a:r>
          </a:p>
        </p:txBody>
      </p:sp>
      <p:sp>
        <p:nvSpPr>
          <p:cNvPr id="3" name="Marcador de contenido 2">
            <a:extLst>
              <a:ext uri="{FF2B5EF4-FFF2-40B4-BE49-F238E27FC236}">
                <a16:creationId xmlns:a16="http://schemas.microsoft.com/office/drawing/2014/main" id="{460DA026-E5D0-5841-9EED-75FD2903EFF4}"/>
              </a:ext>
            </a:extLst>
          </p:cNvPr>
          <p:cNvSpPr>
            <a:spLocks noGrp="1"/>
          </p:cNvSpPr>
          <p:nvPr>
            <p:ph idx="1"/>
          </p:nvPr>
        </p:nvSpPr>
        <p:spPr/>
        <p:txBody>
          <a:bodyPr/>
          <a:lstStyle/>
          <a:p>
            <a:pPr marL="0" indent="0" algn="just">
              <a:buNone/>
            </a:pPr>
            <a:r>
              <a:rPr lang="es-MX" dirty="0"/>
              <a:t>El fisco federal, como ha quedado apuntado, se identifica con la Secretaría de Hacienda y Crédito Público.</a:t>
            </a:r>
          </a:p>
          <a:p>
            <a:pPr marL="0" indent="0" algn="just">
              <a:buNone/>
            </a:pPr>
            <a:r>
              <a:rPr lang="es-MX" dirty="0"/>
              <a:t>La </a:t>
            </a:r>
            <a:r>
              <a:rPr lang="es-MX" b="1" dirty="0"/>
              <a:t>Secretaría de Hacienda y Crédito Público</a:t>
            </a:r>
            <a:r>
              <a:rPr lang="es-MX" dirty="0"/>
              <a:t> tiene como </a:t>
            </a:r>
            <a:r>
              <a:rPr lang="es-MX" b="1" dirty="0"/>
              <a:t>misión</a:t>
            </a:r>
            <a:r>
              <a:rPr lang="es-MX" dirty="0"/>
              <a:t> proponer, dirigir y controlar la política del Gobierno Federal en materia financiera, fiscal, de gasto, de ingresos y deuda pública, con el propósito de consolidar un país con crecimiento económico de calidad, equitativo, incluyente y sostenido, que fortalezca el bienestar de las y los mexicanos.</a:t>
            </a:r>
          </a:p>
        </p:txBody>
      </p:sp>
      <p:pic>
        <p:nvPicPr>
          <p:cNvPr id="4098" name="Picture 2" descr="Secretaría de Hacienda y Crédito Público | Gobierno | gob.mx">
            <a:extLst>
              <a:ext uri="{FF2B5EF4-FFF2-40B4-BE49-F238E27FC236}">
                <a16:creationId xmlns:a16="http://schemas.microsoft.com/office/drawing/2014/main" id="{4D6D2963-89C4-E244-8FE8-384E4D797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596" y="4710056"/>
            <a:ext cx="7614807" cy="1512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82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94CDF7-571A-6F48-8CBB-4F67E7933284}"/>
              </a:ext>
            </a:extLst>
          </p:cNvPr>
          <p:cNvSpPr>
            <a:spLocks noGrp="1"/>
          </p:cNvSpPr>
          <p:nvPr>
            <p:ph type="title"/>
          </p:nvPr>
        </p:nvSpPr>
        <p:spPr/>
        <p:txBody>
          <a:bodyPr/>
          <a:lstStyle/>
          <a:p>
            <a:r>
              <a:rPr lang="es-MX" dirty="0"/>
              <a:t>¿Qué son los impuestos?</a:t>
            </a:r>
          </a:p>
        </p:txBody>
      </p:sp>
      <p:sp>
        <p:nvSpPr>
          <p:cNvPr id="3" name="Marcador de contenido 2">
            <a:extLst>
              <a:ext uri="{FF2B5EF4-FFF2-40B4-BE49-F238E27FC236}">
                <a16:creationId xmlns:a16="http://schemas.microsoft.com/office/drawing/2014/main" id="{D2D4E955-E49F-3B48-9AE9-977E5833F625}"/>
              </a:ext>
            </a:extLst>
          </p:cNvPr>
          <p:cNvSpPr>
            <a:spLocks noGrp="1"/>
          </p:cNvSpPr>
          <p:nvPr>
            <p:ph idx="1"/>
          </p:nvPr>
        </p:nvSpPr>
        <p:spPr/>
        <p:txBody>
          <a:bodyPr/>
          <a:lstStyle/>
          <a:p>
            <a:pPr marL="0" indent="0" algn="just">
              <a:buNone/>
            </a:pPr>
            <a:r>
              <a:rPr lang="es-MX" dirty="0"/>
              <a:t>Son cuotas que se pagan al estado, las cuales soportan los gastos públicos. Estos pagos son obligatorios y pueden variar dependiendo del tipo de persona que seas. Puedes ser persona física o moral, en este último caso, se trata de una entidad que tiene existencia jurídica y que ha sido constituida por un grupo de personas.</a:t>
            </a:r>
          </a:p>
          <a:p>
            <a:pPr marL="0" indent="0" algn="just">
              <a:buNone/>
            </a:pPr>
            <a:r>
              <a:rPr lang="es-MX" dirty="0"/>
              <a:t>Los impuestos se componen de una parte de tus ingresos, que sirven para costear necesidades colectivas, como servicios, administración pública, infraestructura y programas sociales por mencionar algunos. </a:t>
            </a:r>
          </a:p>
        </p:txBody>
      </p:sp>
    </p:spTree>
    <p:extLst>
      <p:ext uri="{BB962C8B-B14F-4D97-AF65-F5344CB8AC3E}">
        <p14:creationId xmlns:p14="http://schemas.microsoft.com/office/powerpoint/2010/main" val="372557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DCD17B-87FE-0E42-B5B7-566503988BCE}"/>
              </a:ext>
            </a:extLst>
          </p:cNvPr>
          <p:cNvSpPr>
            <a:spLocks noGrp="1"/>
          </p:cNvSpPr>
          <p:nvPr>
            <p:ph type="title"/>
          </p:nvPr>
        </p:nvSpPr>
        <p:spPr/>
        <p:txBody>
          <a:bodyPr/>
          <a:lstStyle/>
          <a:p>
            <a:r>
              <a:rPr lang="es-MX" dirty="0"/>
              <a:t>CONSTITUCIÓN POLÍTICA DE LOS ESTADOS UNIDOS MEXICANOS</a:t>
            </a:r>
          </a:p>
        </p:txBody>
      </p:sp>
      <p:sp>
        <p:nvSpPr>
          <p:cNvPr id="3" name="Marcador de contenido 2">
            <a:extLst>
              <a:ext uri="{FF2B5EF4-FFF2-40B4-BE49-F238E27FC236}">
                <a16:creationId xmlns:a16="http://schemas.microsoft.com/office/drawing/2014/main" id="{9FBB839F-1F0B-DF4A-ABA9-48D5CEAC737F}"/>
              </a:ext>
            </a:extLst>
          </p:cNvPr>
          <p:cNvSpPr>
            <a:spLocks noGrp="1"/>
          </p:cNvSpPr>
          <p:nvPr>
            <p:ph idx="1"/>
          </p:nvPr>
        </p:nvSpPr>
        <p:spPr/>
        <p:txBody>
          <a:bodyPr/>
          <a:lstStyle/>
          <a:p>
            <a:pPr marL="0" indent="0">
              <a:buNone/>
            </a:pPr>
            <a:r>
              <a:rPr lang="es-MX" b="1" dirty="0"/>
              <a:t>ART. 31 </a:t>
            </a:r>
            <a:r>
              <a:rPr lang="es-MX" dirty="0"/>
              <a:t>Son obligaciones de los mexicanos:</a:t>
            </a:r>
            <a:endParaRPr lang="es-MX" b="1" dirty="0"/>
          </a:p>
          <a:p>
            <a:r>
              <a:rPr lang="es-MX" dirty="0"/>
              <a:t>IV. Contribuir para los gastos públicos, así de la Federación, como de los Estados, de la Ciudad de México y del Municipio en que residan, de la manera proporcional y equitativa que dispongan las leyes.</a:t>
            </a:r>
          </a:p>
        </p:txBody>
      </p:sp>
    </p:spTree>
    <p:extLst>
      <p:ext uri="{BB962C8B-B14F-4D97-AF65-F5344CB8AC3E}">
        <p14:creationId xmlns:p14="http://schemas.microsoft.com/office/powerpoint/2010/main" val="100332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9D7B4E-0111-0D4C-8B87-E9C6A9516DD6}"/>
              </a:ext>
            </a:extLst>
          </p:cNvPr>
          <p:cNvSpPr>
            <a:spLocks noGrp="1"/>
          </p:cNvSpPr>
          <p:nvPr>
            <p:ph type="title"/>
          </p:nvPr>
        </p:nvSpPr>
        <p:spPr/>
        <p:txBody>
          <a:bodyPr/>
          <a:lstStyle/>
          <a:p>
            <a:r>
              <a:rPr lang="es-MX" dirty="0"/>
              <a:t>CÓDIGO FISCAL DE LA FEDERACIÓN</a:t>
            </a:r>
          </a:p>
        </p:txBody>
      </p:sp>
      <p:sp>
        <p:nvSpPr>
          <p:cNvPr id="3" name="Marcador de contenido 2">
            <a:extLst>
              <a:ext uri="{FF2B5EF4-FFF2-40B4-BE49-F238E27FC236}">
                <a16:creationId xmlns:a16="http://schemas.microsoft.com/office/drawing/2014/main" id="{D944CC38-3AE3-B14A-86F6-93079565DA67}"/>
              </a:ext>
            </a:extLst>
          </p:cNvPr>
          <p:cNvSpPr>
            <a:spLocks noGrp="1"/>
          </p:cNvSpPr>
          <p:nvPr>
            <p:ph idx="1"/>
          </p:nvPr>
        </p:nvSpPr>
        <p:spPr/>
        <p:txBody>
          <a:bodyPr/>
          <a:lstStyle/>
          <a:p>
            <a:endParaRPr lang="es-MX" dirty="0"/>
          </a:p>
        </p:txBody>
      </p:sp>
      <p:pic>
        <p:nvPicPr>
          <p:cNvPr id="5122" name="Picture 2" descr="Código Fiscal de la Federación 2017 - Los Impuestos">
            <a:extLst>
              <a:ext uri="{FF2B5EF4-FFF2-40B4-BE49-F238E27FC236}">
                <a16:creationId xmlns:a16="http://schemas.microsoft.com/office/drawing/2014/main" id="{93B7ED42-CA36-D14D-9175-32A8E775D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0693" y="2219937"/>
            <a:ext cx="3450614" cy="345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203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33571-2985-3740-BC44-2D945C0921F9}"/>
              </a:ext>
            </a:extLst>
          </p:cNvPr>
          <p:cNvSpPr>
            <a:spLocks noGrp="1"/>
          </p:cNvSpPr>
          <p:nvPr>
            <p:ph type="title"/>
          </p:nvPr>
        </p:nvSpPr>
        <p:spPr/>
        <p:txBody>
          <a:bodyPr/>
          <a:lstStyle/>
          <a:p>
            <a:r>
              <a:rPr lang="es-MX" dirty="0"/>
              <a:t>CONTRIBUCIONES</a:t>
            </a:r>
          </a:p>
        </p:txBody>
      </p:sp>
      <p:sp>
        <p:nvSpPr>
          <p:cNvPr id="3" name="Marcador de contenido 2">
            <a:extLst>
              <a:ext uri="{FF2B5EF4-FFF2-40B4-BE49-F238E27FC236}">
                <a16:creationId xmlns:a16="http://schemas.microsoft.com/office/drawing/2014/main" id="{BECCF90A-FBDC-2348-9DD2-55FA32D8A145}"/>
              </a:ext>
            </a:extLst>
          </p:cNvPr>
          <p:cNvSpPr>
            <a:spLocks noGrp="1"/>
          </p:cNvSpPr>
          <p:nvPr>
            <p:ph idx="1"/>
          </p:nvPr>
        </p:nvSpPr>
        <p:spPr/>
        <p:txBody>
          <a:bodyPr/>
          <a:lstStyle/>
          <a:p>
            <a:pPr marL="0" indent="0">
              <a:buNone/>
            </a:pPr>
            <a:r>
              <a:rPr lang="es-MX" b="1" dirty="0"/>
              <a:t>Artículo 2o.</a:t>
            </a:r>
            <a:r>
              <a:rPr lang="es-MX" dirty="0"/>
              <a:t>- Las contribuciones se clasifican en impuestos, aportaciones de seguridad social, contribuciones de mejoras y derechos, las que se definen de la siguiente manera: </a:t>
            </a:r>
          </a:p>
          <a:p>
            <a:r>
              <a:rPr lang="es-MX" dirty="0"/>
              <a:t>I. Impuestos son las contribuciones establecidas en ley que deben pagar </a:t>
            </a:r>
            <a:r>
              <a:rPr lang="es-MX" b="1" dirty="0"/>
              <a:t>las personas físicas y morales </a:t>
            </a:r>
            <a:r>
              <a:rPr lang="es-MX" dirty="0"/>
              <a:t>que se encuentran en la situación jurídica o de hecho prevista por la misma y que sean distintas de las señaladas en las fracciones II, III y IV de este Artículo.</a:t>
            </a:r>
          </a:p>
        </p:txBody>
      </p:sp>
    </p:spTree>
    <p:extLst>
      <p:ext uri="{BB962C8B-B14F-4D97-AF65-F5344CB8AC3E}">
        <p14:creationId xmlns:p14="http://schemas.microsoft.com/office/powerpoint/2010/main" val="25817845"/>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{89023B23-6277-7742-A430-C5AB47C257AF}tf10001119</Template>
  <TotalTime>5786</TotalTime>
  <Words>1002</Words>
  <Application>Microsoft Macintosh PowerPoint</Application>
  <PresentationFormat>Panorámica</PresentationFormat>
  <Paragraphs>72</Paragraphs>
  <Slides>21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21</vt:i4>
      </vt:variant>
    </vt:vector>
  </HeadingPairs>
  <TitlesOfParts>
    <vt:vector size="24" baseType="lpstr">
      <vt:lpstr>Arial</vt:lpstr>
      <vt:lpstr>Gill Sans MT</vt:lpstr>
      <vt:lpstr>Galería</vt:lpstr>
      <vt:lpstr>El Fisco y los impuestos</vt:lpstr>
      <vt:lpstr>¿Quién es el fisco?</vt:lpstr>
      <vt:lpstr>Antecedentes</vt:lpstr>
      <vt:lpstr>Presentación de PowerPoint</vt:lpstr>
      <vt:lpstr>FUNCIONES ESPECÍFICAS DEL FISCO en méxico</vt:lpstr>
      <vt:lpstr>¿Qué son los impuestos?</vt:lpstr>
      <vt:lpstr>CONSTITUCIÓN POLÍTICA DE LOS ESTADOS UNIDOS MEXICANOS</vt:lpstr>
      <vt:lpstr>CÓDIGO FISCAL DE LA FEDERACIÓN</vt:lpstr>
      <vt:lpstr>CONTRIBUCIONES</vt:lpstr>
      <vt:lpstr>Tipos de impuesto</vt:lpstr>
      <vt:lpstr>IMPUESTOS FEDERALES</vt:lpstr>
      <vt:lpstr>IMPUESTOS ESTATALES</vt:lpstr>
      <vt:lpstr>IMPUESTOS MUNICIPALES</vt:lpstr>
      <vt:lpstr>ELEMENTOS BÁSICOS DEL CÁLCULO DE IMPUESTOS</vt:lpstr>
      <vt:lpstr>LEY DEL IMPUESTO SOBRE LA RENTA (SUJETO)</vt:lpstr>
      <vt:lpstr>LEY DEL IMPUESTO SOBRE LA RENTA (OBJETO)</vt:lpstr>
      <vt:lpstr>EJEMPLO</vt:lpstr>
      <vt:lpstr>Presentación de PowerPoint</vt:lpstr>
      <vt:lpstr>Presentación de PowerPoint</vt:lpstr>
      <vt:lpstr>lINKS PARA CONSULTA</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Fisco y los impuestos</dc:title>
  <dc:creator>Jairo Asael .</dc:creator>
  <cp:lastModifiedBy>Jairo Asael .</cp:lastModifiedBy>
  <cp:revision>26</cp:revision>
  <dcterms:created xsi:type="dcterms:W3CDTF">2022-04-16T18:40:41Z</dcterms:created>
  <dcterms:modified xsi:type="dcterms:W3CDTF">2022-04-20T19:07:45Z</dcterms:modified>
</cp:coreProperties>
</file>